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1" r:id="rId3"/>
    <p:sldId id="262" r:id="rId4"/>
    <p:sldId id="263" r:id="rId5"/>
    <p:sldId id="257" r:id="rId6"/>
    <p:sldId id="265" r:id="rId7"/>
    <p:sldId id="266" r:id="rId8"/>
    <p:sldId id="267" r:id="rId9"/>
    <p:sldId id="268" r:id="rId10"/>
    <p:sldId id="258" r:id="rId11"/>
    <p:sldId id="259" r:id="rId12"/>
    <p:sldId id="269" r:id="rId13"/>
    <p:sldId id="270" r:id="rId14"/>
    <p:sldId id="271" r:id="rId15"/>
    <p:sldId id="272" r:id="rId16"/>
    <p:sldId id="273" r:id="rId17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EC5CC"/>
    <a:srgbClr val="99FF33"/>
    <a:srgbClr val="8D84BD"/>
    <a:srgbClr val="E76291"/>
    <a:srgbClr val="FFCC66"/>
    <a:srgbClr val="FFCCCC"/>
    <a:srgbClr val="FFCC99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8" autoAdjust="0"/>
    <p:restoredTop sz="95586" autoAdjust="0"/>
  </p:normalViewPr>
  <p:slideViewPr>
    <p:cSldViewPr>
      <p:cViewPr varScale="1">
        <p:scale>
          <a:sx n="80" d="100"/>
          <a:sy n="80" d="100"/>
        </p:scale>
        <p:origin x="-180" y="-90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15005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9422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音楽づくり授業 </a:t>
            </a:r>
            <a:r>
              <a:rPr lang="ja-JP" altLang="en-US" dirty="0"/>
              <a:t>①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862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ことばにメロディーをつけてみよう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kumimoji="1" lang="ja-JP" altLang="en-US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2288704" y="4509119"/>
            <a:ext cx="3672408" cy="122413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ドーナツ 7"/>
          <p:cNvSpPr/>
          <p:nvPr/>
        </p:nvSpPr>
        <p:spPr bwMode="auto">
          <a:xfrm>
            <a:off x="2720752" y="5589239"/>
            <a:ext cx="432048" cy="432048"/>
          </a:xfrm>
          <a:prstGeom prst="donut">
            <a:avLst>
              <a:gd name="adj" fmla="val 33129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ドーナツ 8"/>
          <p:cNvSpPr/>
          <p:nvPr/>
        </p:nvSpPr>
        <p:spPr bwMode="auto">
          <a:xfrm>
            <a:off x="5097016" y="5589239"/>
            <a:ext cx="432048" cy="432048"/>
          </a:xfrm>
          <a:prstGeom prst="donut">
            <a:avLst>
              <a:gd name="adj" fmla="val 31756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2432720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67" y="3501008"/>
            <a:ext cx="208647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角丸四角形 11"/>
          <p:cNvSpPr/>
          <p:nvPr/>
        </p:nvSpPr>
        <p:spPr bwMode="auto">
          <a:xfrm>
            <a:off x="545705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5025008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4592960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角丸四角形 14"/>
          <p:cNvSpPr/>
          <p:nvPr/>
        </p:nvSpPr>
        <p:spPr bwMode="auto">
          <a:xfrm>
            <a:off x="4160912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3728864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329681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2864768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6033120" y="4509119"/>
            <a:ext cx="3672408" cy="1224136"/>
          </a:xfrm>
          <a:prstGeom prst="roundRect">
            <a:avLst/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0" name="ドーナツ 19"/>
          <p:cNvSpPr/>
          <p:nvPr/>
        </p:nvSpPr>
        <p:spPr bwMode="auto">
          <a:xfrm>
            <a:off x="6465168" y="5589239"/>
            <a:ext cx="432048" cy="432048"/>
          </a:xfrm>
          <a:prstGeom prst="donut">
            <a:avLst>
              <a:gd name="adj" fmla="val 31697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ドーナツ 20"/>
          <p:cNvSpPr/>
          <p:nvPr/>
        </p:nvSpPr>
        <p:spPr bwMode="auto">
          <a:xfrm>
            <a:off x="8841432" y="5589239"/>
            <a:ext cx="432048" cy="432048"/>
          </a:xfrm>
          <a:prstGeom prst="donut">
            <a:avLst>
              <a:gd name="adj" fmla="val 33124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617713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角丸四角形 22"/>
          <p:cNvSpPr/>
          <p:nvPr/>
        </p:nvSpPr>
        <p:spPr bwMode="auto">
          <a:xfrm>
            <a:off x="9201472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角丸四角形 23"/>
          <p:cNvSpPr/>
          <p:nvPr/>
        </p:nvSpPr>
        <p:spPr bwMode="auto">
          <a:xfrm>
            <a:off x="8769424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8337376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7905328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角丸四角形 26"/>
          <p:cNvSpPr/>
          <p:nvPr/>
        </p:nvSpPr>
        <p:spPr bwMode="auto">
          <a:xfrm>
            <a:off x="7473280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角丸四角形 27"/>
          <p:cNvSpPr/>
          <p:nvPr/>
        </p:nvSpPr>
        <p:spPr bwMode="auto">
          <a:xfrm>
            <a:off x="7041232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角丸四角形 28"/>
          <p:cNvSpPr/>
          <p:nvPr/>
        </p:nvSpPr>
        <p:spPr bwMode="auto">
          <a:xfrm>
            <a:off x="6609184" y="4869159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44488" y="3789040"/>
            <a:ext cx="1872208" cy="504056"/>
          </a:xfrm>
          <a:prstGeom prst="rect">
            <a:avLst/>
          </a:prstGeom>
          <a:noFill/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カウント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44488" y="5085184"/>
            <a:ext cx="1800200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１小節目</a:t>
            </a:r>
            <a:endParaRPr lang="ja-JP" altLang="en-US" sz="2800" b="1" dirty="0">
              <a:solidFill>
                <a:schemeClr val="bg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080792" y="5210058"/>
            <a:ext cx="2160240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825208" y="5210058"/>
            <a:ext cx="2016224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３小節目</a:t>
            </a:r>
            <a:endParaRPr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288704" y="3861048"/>
            <a:ext cx="3600400" cy="432048"/>
          </a:xfrm>
          <a:prstGeom prst="rect">
            <a:avLst/>
          </a:prstGeom>
          <a:solidFill>
            <a:srgbClr val="FFC000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きみ</a:t>
            </a:r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とぼくと</a:t>
            </a:r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は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033120" y="3861048"/>
            <a:ext cx="3672408" cy="432048"/>
          </a:xfrm>
          <a:prstGeom prst="rect">
            <a:avLst/>
          </a:prstGeom>
          <a:solidFill>
            <a:srgbClr val="99FF33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ともだちだ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568624" y="1700808"/>
            <a:ext cx="64807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</a:t>
            </a:r>
            <a:r>
              <a:rPr lang="ja-JP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きみ</a:t>
            </a:r>
            <a:r>
              <a:rPr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とぼくとは</a:t>
            </a:r>
            <a:endParaRPr kumimoji="1" lang="en-US" altLang="ja-JP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　　　</a:t>
            </a:r>
            <a:r>
              <a:rPr lang="ja-JP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ともだちだ</a:t>
            </a:r>
            <a:r>
              <a:rPr kumimoji="1" lang="ja-JP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</a:t>
            </a:r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25344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1625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 animBg="1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16496" y="247179"/>
            <a:ext cx="9073008" cy="517525"/>
          </a:xfrm>
        </p:spPr>
        <p:txBody>
          <a:bodyPr/>
          <a:lstStyle/>
          <a:p>
            <a:r>
              <a:rPr lang="ja-JP" altLang="en-US" dirty="0"/>
              <a:t>リズム</a:t>
            </a:r>
            <a:r>
              <a:rPr lang="ja-JP" altLang="en-US" dirty="0" smtClean="0"/>
              <a:t>を試してみよう</a:t>
            </a:r>
            <a:endParaRPr kumimoji="1" lang="ja-JP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512" y="1052736"/>
            <a:ext cx="162281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" name="グループ化 80"/>
          <p:cNvGrpSpPr/>
          <p:nvPr/>
        </p:nvGrpSpPr>
        <p:grpSpPr>
          <a:xfrm>
            <a:off x="2288704" y="1628800"/>
            <a:ext cx="3672408" cy="1440160"/>
            <a:chOff x="2288704" y="1988840"/>
            <a:chExt cx="3672408" cy="1440160"/>
          </a:xfrm>
        </p:grpSpPr>
        <p:sp>
          <p:nvSpPr>
            <p:cNvPr id="6" name="角丸四角形 5"/>
            <p:cNvSpPr/>
            <p:nvPr/>
          </p:nvSpPr>
          <p:spPr bwMode="auto">
            <a:xfrm>
              <a:off x="2288704" y="1988840"/>
              <a:ext cx="3672408" cy="1152128"/>
            </a:xfrm>
            <a:prstGeom prst="round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" name="ドーナツ 6"/>
            <p:cNvSpPr/>
            <p:nvPr/>
          </p:nvSpPr>
          <p:spPr bwMode="auto">
            <a:xfrm>
              <a:off x="2720752" y="2996952"/>
              <a:ext cx="432048" cy="432048"/>
            </a:xfrm>
            <a:prstGeom prst="donut">
              <a:avLst>
                <a:gd name="adj" fmla="val 33129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" name="ドーナツ 7"/>
            <p:cNvSpPr/>
            <p:nvPr/>
          </p:nvSpPr>
          <p:spPr bwMode="auto">
            <a:xfrm>
              <a:off x="5097016" y="2996952"/>
              <a:ext cx="432048" cy="432048"/>
            </a:xfrm>
            <a:prstGeom prst="donut">
              <a:avLst>
                <a:gd name="adj" fmla="val 31756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" name="角丸四角形 8"/>
            <p:cNvSpPr/>
            <p:nvPr/>
          </p:nvSpPr>
          <p:spPr bwMode="auto">
            <a:xfrm>
              <a:off x="2432720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き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" name="角丸四角形 10"/>
            <p:cNvSpPr/>
            <p:nvPr/>
          </p:nvSpPr>
          <p:spPr bwMode="auto">
            <a:xfrm>
              <a:off x="545705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" name="角丸四角形 11"/>
            <p:cNvSpPr/>
            <p:nvPr/>
          </p:nvSpPr>
          <p:spPr bwMode="auto">
            <a:xfrm>
              <a:off x="5025008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は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3" name="角丸四角形 12"/>
            <p:cNvSpPr/>
            <p:nvPr/>
          </p:nvSpPr>
          <p:spPr bwMode="auto">
            <a:xfrm>
              <a:off x="4592960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" name="角丸四角形 13"/>
            <p:cNvSpPr/>
            <p:nvPr/>
          </p:nvSpPr>
          <p:spPr bwMode="auto">
            <a:xfrm>
              <a:off x="4160912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く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5" name="角丸四角形 14"/>
            <p:cNvSpPr/>
            <p:nvPr/>
          </p:nvSpPr>
          <p:spPr bwMode="auto">
            <a:xfrm>
              <a:off x="3728864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ぼ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6" name="角丸四角形 15"/>
            <p:cNvSpPr/>
            <p:nvPr/>
          </p:nvSpPr>
          <p:spPr bwMode="auto">
            <a:xfrm>
              <a:off x="329681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 smtClean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7" name="角丸四角形 16"/>
            <p:cNvSpPr/>
            <p:nvPr/>
          </p:nvSpPr>
          <p:spPr bwMode="auto">
            <a:xfrm>
              <a:off x="2864768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み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2" name="グループ化 81"/>
          <p:cNvGrpSpPr/>
          <p:nvPr/>
        </p:nvGrpSpPr>
        <p:grpSpPr>
          <a:xfrm>
            <a:off x="6033120" y="1628800"/>
            <a:ext cx="3672408" cy="1440160"/>
            <a:chOff x="6033120" y="1988840"/>
            <a:chExt cx="3672408" cy="1440160"/>
          </a:xfrm>
        </p:grpSpPr>
        <p:sp>
          <p:nvSpPr>
            <p:cNvPr id="18" name="角丸四角形 17"/>
            <p:cNvSpPr/>
            <p:nvPr/>
          </p:nvSpPr>
          <p:spPr bwMode="auto">
            <a:xfrm>
              <a:off x="6033120" y="1988840"/>
              <a:ext cx="3672408" cy="1152128"/>
            </a:xfrm>
            <a:prstGeom prst="roundRect">
              <a:avLst/>
            </a:prstGeom>
            <a:solidFill>
              <a:srgbClr val="99FF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9" name="ドーナツ 18"/>
            <p:cNvSpPr/>
            <p:nvPr/>
          </p:nvSpPr>
          <p:spPr bwMode="auto">
            <a:xfrm>
              <a:off x="6465168" y="2996952"/>
              <a:ext cx="432048" cy="432048"/>
            </a:xfrm>
            <a:prstGeom prst="donut">
              <a:avLst>
                <a:gd name="adj" fmla="val 31697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0" name="ドーナツ 19"/>
            <p:cNvSpPr/>
            <p:nvPr/>
          </p:nvSpPr>
          <p:spPr bwMode="auto">
            <a:xfrm>
              <a:off x="8841432" y="2996952"/>
              <a:ext cx="432048" cy="432048"/>
            </a:xfrm>
            <a:prstGeom prst="donut">
              <a:avLst>
                <a:gd name="adj" fmla="val 33124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1" name="角丸四角形 20"/>
            <p:cNvSpPr/>
            <p:nvPr/>
          </p:nvSpPr>
          <p:spPr bwMode="auto">
            <a:xfrm>
              <a:off x="617713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2" name="角丸四角形 21"/>
            <p:cNvSpPr/>
            <p:nvPr/>
          </p:nvSpPr>
          <p:spPr bwMode="auto">
            <a:xfrm>
              <a:off x="9201472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角丸四角形 22"/>
            <p:cNvSpPr/>
            <p:nvPr/>
          </p:nvSpPr>
          <p:spPr bwMode="auto">
            <a:xfrm>
              <a:off x="8769424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4" name="角丸四角形 23"/>
            <p:cNvSpPr/>
            <p:nvPr/>
          </p:nvSpPr>
          <p:spPr bwMode="auto">
            <a:xfrm>
              <a:off x="8337376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5" name="角丸四角形 24"/>
            <p:cNvSpPr/>
            <p:nvPr/>
          </p:nvSpPr>
          <p:spPr bwMode="auto">
            <a:xfrm>
              <a:off x="7905328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6" name="角丸四角形 25"/>
            <p:cNvSpPr/>
            <p:nvPr/>
          </p:nvSpPr>
          <p:spPr bwMode="auto">
            <a:xfrm>
              <a:off x="7473280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ち</a:t>
              </a:r>
            </a:p>
          </p:txBody>
        </p:sp>
        <p:sp>
          <p:nvSpPr>
            <p:cNvPr id="27" name="角丸四角形 26"/>
            <p:cNvSpPr/>
            <p:nvPr/>
          </p:nvSpPr>
          <p:spPr bwMode="auto">
            <a:xfrm>
              <a:off x="7041232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8" name="角丸四角形 27"/>
            <p:cNvSpPr/>
            <p:nvPr/>
          </p:nvSpPr>
          <p:spPr bwMode="auto">
            <a:xfrm>
              <a:off x="6609184" y="2348880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も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3" name="グループ化 82"/>
          <p:cNvGrpSpPr/>
          <p:nvPr/>
        </p:nvGrpSpPr>
        <p:grpSpPr>
          <a:xfrm>
            <a:off x="2277909" y="3212976"/>
            <a:ext cx="3672408" cy="1440160"/>
            <a:chOff x="2277909" y="3501008"/>
            <a:chExt cx="3672408" cy="1440160"/>
          </a:xfrm>
        </p:grpSpPr>
        <p:sp>
          <p:nvSpPr>
            <p:cNvPr id="29" name="角丸四角形 28"/>
            <p:cNvSpPr/>
            <p:nvPr/>
          </p:nvSpPr>
          <p:spPr bwMode="auto">
            <a:xfrm>
              <a:off x="2277909" y="3501008"/>
              <a:ext cx="3672408" cy="1152128"/>
            </a:xfrm>
            <a:prstGeom prst="round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0" name="ドーナツ 29"/>
            <p:cNvSpPr/>
            <p:nvPr/>
          </p:nvSpPr>
          <p:spPr bwMode="auto">
            <a:xfrm>
              <a:off x="2709957" y="4509120"/>
              <a:ext cx="432048" cy="432048"/>
            </a:xfrm>
            <a:prstGeom prst="donut">
              <a:avLst>
                <a:gd name="adj" fmla="val 33129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1" name="ドーナツ 30"/>
            <p:cNvSpPr/>
            <p:nvPr/>
          </p:nvSpPr>
          <p:spPr bwMode="auto">
            <a:xfrm>
              <a:off x="5086221" y="4509120"/>
              <a:ext cx="432048" cy="432048"/>
            </a:xfrm>
            <a:prstGeom prst="donut">
              <a:avLst>
                <a:gd name="adj" fmla="val 31756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2" name="角丸四角形 31"/>
            <p:cNvSpPr/>
            <p:nvPr/>
          </p:nvSpPr>
          <p:spPr bwMode="auto">
            <a:xfrm>
              <a:off x="2421925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き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3" name="角丸四角形 32"/>
            <p:cNvSpPr/>
            <p:nvPr/>
          </p:nvSpPr>
          <p:spPr bwMode="auto">
            <a:xfrm>
              <a:off x="544626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は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4" name="角丸四角形 33"/>
            <p:cNvSpPr/>
            <p:nvPr/>
          </p:nvSpPr>
          <p:spPr bwMode="auto">
            <a:xfrm>
              <a:off x="5014213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5" name="角丸四角形 34"/>
            <p:cNvSpPr/>
            <p:nvPr/>
          </p:nvSpPr>
          <p:spPr bwMode="auto">
            <a:xfrm>
              <a:off x="4582165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く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6" name="角丸四角形 35"/>
            <p:cNvSpPr/>
            <p:nvPr/>
          </p:nvSpPr>
          <p:spPr bwMode="auto">
            <a:xfrm>
              <a:off x="4150117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ぼ</a:t>
              </a:r>
            </a:p>
          </p:txBody>
        </p:sp>
        <p:sp>
          <p:nvSpPr>
            <p:cNvPr id="37" name="角丸四角形 36"/>
            <p:cNvSpPr/>
            <p:nvPr/>
          </p:nvSpPr>
          <p:spPr bwMode="auto">
            <a:xfrm>
              <a:off x="3718069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8" name="角丸四角形 37"/>
            <p:cNvSpPr/>
            <p:nvPr/>
          </p:nvSpPr>
          <p:spPr bwMode="auto">
            <a:xfrm>
              <a:off x="328602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9" name="角丸四角形 38"/>
            <p:cNvSpPr/>
            <p:nvPr/>
          </p:nvSpPr>
          <p:spPr bwMode="auto">
            <a:xfrm>
              <a:off x="2853973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み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4" name="グループ化 83"/>
          <p:cNvGrpSpPr/>
          <p:nvPr/>
        </p:nvGrpSpPr>
        <p:grpSpPr>
          <a:xfrm>
            <a:off x="6022325" y="3212976"/>
            <a:ext cx="3672408" cy="1440160"/>
            <a:chOff x="6022325" y="3501008"/>
            <a:chExt cx="3672408" cy="1440160"/>
          </a:xfrm>
        </p:grpSpPr>
        <p:sp>
          <p:nvSpPr>
            <p:cNvPr id="40" name="角丸四角形 39"/>
            <p:cNvSpPr/>
            <p:nvPr/>
          </p:nvSpPr>
          <p:spPr bwMode="auto">
            <a:xfrm>
              <a:off x="6022325" y="3501008"/>
              <a:ext cx="3672408" cy="1152128"/>
            </a:xfrm>
            <a:prstGeom prst="roundRect">
              <a:avLst/>
            </a:prstGeom>
            <a:solidFill>
              <a:srgbClr val="99FF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1" name="ドーナツ 40"/>
            <p:cNvSpPr/>
            <p:nvPr/>
          </p:nvSpPr>
          <p:spPr bwMode="auto">
            <a:xfrm>
              <a:off x="6454373" y="4509120"/>
              <a:ext cx="432048" cy="432048"/>
            </a:xfrm>
            <a:prstGeom prst="donut">
              <a:avLst>
                <a:gd name="adj" fmla="val 31697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2" name="ドーナツ 41"/>
            <p:cNvSpPr/>
            <p:nvPr/>
          </p:nvSpPr>
          <p:spPr bwMode="auto">
            <a:xfrm>
              <a:off x="8830637" y="4509120"/>
              <a:ext cx="432048" cy="432048"/>
            </a:xfrm>
            <a:prstGeom prst="donut">
              <a:avLst>
                <a:gd name="adj" fmla="val 33124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3" name="角丸四角形 42"/>
            <p:cNvSpPr/>
            <p:nvPr/>
          </p:nvSpPr>
          <p:spPr bwMode="auto">
            <a:xfrm>
              <a:off x="616634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4" name="角丸四角形 43"/>
            <p:cNvSpPr/>
            <p:nvPr/>
          </p:nvSpPr>
          <p:spPr bwMode="auto">
            <a:xfrm>
              <a:off x="9190677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5" name="角丸四角形 44"/>
            <p:cNvSpPr/>
            <p:nvPr/>
          </p:nvSpPr>
          <p:spPr bwMode="auto">
            <a:xfrm>
              <a:off x="8758629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6" name="角丸四角形 45"/>
            <p:cNvSpPr/>
            <p:nvPr/>
          </p:nvSpPr>
          <p:spPr bwMode="auto">
            <a:xfrm>
              <a:off x="8326581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ち</a:t>
              </a:r>
            </a:p>
          </p:txBody>
        </p:sp>
        <p:sp>
          <p:nvSpPr>
            <p:cNvPr id="47" name="角丸四角形 46"/>
            <p:cNvSpPr/>
            <p:nvPr/>
          </p:nvSpPr>
          <p:spPr bwMode="auto">
            <a:xfrm>
              <a:off x="7894533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8" name="角丸四角形 47"/>
            <p:cNvSpPr/>
            <p:nvPr/>
          </p:nvSpPr>
          <p:spPr bwMode="auto">
            <a:xfrm>
              <a:off x="7462485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も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9" name="角丸四角形 48"/>
            <p:cNvSpPr/>
            <p:nvPr/>
          </p:nvSpPr>
          <p:spPr bwMode="auto">
            <a:xfrm>
              <a:off x="7030437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0" name="角丸四角形 49"/>
            <p:cNvSpPr/>
            <p:nvPr/>
          </p:nvSpPr>
          <p:spPr bwMode="auto">
            <a:xfrm>
              <a:off x="6598389" y="3861048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5" name="グループ化 84"/>
          <p:cNvGrpSpPr/>
          <p:nvPr/>
        </p:nvGrpSpPr>
        <p:grpSpPr>
          <a:xfrm>
            <a:off x="2288704" y="4797152"/>
            <a:ext cx="3672408" cy="1440160"/>
            <a:chOff x="2288704" y="5013176"/>
            <a:chExt cx="3672408" cy="1440160"/>
          </a:xfrm>
        </p:grpSpPr>
        <p:sp>
          <p:nvSpPr>
            <p:cNvPr id="51" name="角丸四角形 50"/>
            <p:cNvSpPr/>
            <p:nvPr/>
          </p:nvSpPr>
          <p:spPr bwMode="auto">
            <a:xfrm>
              <a:off x="2288704" y="5013176"/>
              <a:ext cx="3672408" cy="1152128"/>
            </a:xfrm>
            <a:prstGeom prst="round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2" name="ドーナツ 51"/>
            <p:cNvSpPr/>
            <p:nvPr/>
          </p:nvSpPr>
          <p:spPr bwMode="auto">
            <a:xfrm>
              <a:off x="2720752" y="6021288"/>
              <a:ext cx="432048" cy="432048"/>
            </a:xfrm>
            <a:prstGeom prst="donut">
              <a:avLst>
                <a:gd name="adj" fmla="val 33129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3" name="ドーナツ 52"/>
            <p:cNvSpPr/>
            <p:nvPr/>
          </p:nvSpPr>
          <p:spPr bwMode="auto">
            <a:xfrm>
              <a:off x="5097016" y="6021288"/>
              <a:ext cx="432048" cy="432048"/>
            </a:xfrm>
            <a:prstGeom prst="donut">
              <a:avLst>
                <a:gd name="adj" fmla="val 31756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4" name="角丸四角形 53"/>
            <p:cNvSpPr/>
            <p:nvPr/>
          </p:nvSpPr>
          <p:spPr bwMode="auto">
            <a:xfrm>
              <a:off x="2432720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5" name="角丸四角形 54"/>
            <p:cNvSpPr/>
            <p:nvPr/>
          </p:nvSpPr>
          <p:spPr bwMode="auto">
            <a:xfrm>
              <a:off x="545705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は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6" name="角丸四角形 55"/>
            <p:cNvSpPr/>
            <p:nvPr/>
          </p:nvSpPr>
          <p:spPr bwMode="auto">
            <a:xfrm>
              <a:off x="5025008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7" name="角丸四角形 56"/>
            <p:cNvSpPr/>
            <p:nvPr/>
          </p:nvSpPr>
          <p:spPr bwMode="auto">
            <a:xfrm>
              <a:off x="4592960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く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8" name="角丸四角形 57"/>
            <p:cNvSpPr/>
            <p:nvPr/>
          </p:nvSpPr>
          <p:spPr bwMode="auto">
            <a:xfrm>
              <a:off x="4160912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ぼ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9" name="角丸四角形 58"/>
            <p:cNvSpPr/>
            <p:nvPr/>
          </p:nvSpPr>
          <p:spPr bwMode="auto">
            <a:xfrm>
              <a:off x="3728864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0" name="角丸四角形 59"/>
            <p:cNvSpPr/>
            <p:nvPr/>
          </p:nvSpPr>
          <p:spPr bwMode="auto">
            <a:xfrm>
              <a:off x="329681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み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1" name="角丸四角形 60"/>
            <p:cNvSpPr/>
            <p:nvPr/>
          </p:nvSpPr>
          <p:spPr bwMode="auto">
            <a:xfrm>
              <a:off x="2864768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き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86" name="グループ化 85"/>
          <p:cNvGrpSpPr/>
          <p:nvPr/>
        </p:nvGrpSpPr>
        <p:grpSpPr>
          <a:xfrm>
            <a:off x="6033120" y="4797152"/>
            <a:ext cx="3672408" cy="1440160"/>
            <a:chOff x="6033120" y="5013176"/>
            <a:chExt cx="3672408" cy="1440160"/>
          </a:xfrm>
        </p:grpSpPr>
        <p:sp>
          <p:nvSpPr>
            <p:cNvPr id="62" name="角丸四角形 61"/>
            <p:cNvSpPr/>
            <p:nvPr/>
          </p:nvSpPr>
          <p:spPr bwMode="auto">
            <a:xfrm>
              <a:off x="6033120" y="5013176"/>
              <a:ext cx="3672408" cy="1152128"/>
            </a:xfrm>
            <a:prstGeom prst="roundRect">
              <a:avLst/>
            </a:prstGeom>
            <a:solidFill>
              <a:srgbClr val="99FF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3" name="ドーナツ 62"/>
            <p:cNvSpPr/>
            <p:nvPr/>
          </p:nvSpPr>
          <p:spPr bwMode="auto">
            <a:xfrm>
              <a:off x="6465168" y="6021288"/>
              <a:ext cx="432048" cy="432048"/>
            </a:xfrm>
            <a:prstGeom prst="donut">
              <a:avLst>
                <a:gd name="adj" fmla="val 31697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4" name="ドーナツ 63"/>
            <p:cNvSpPr/>
            <p:nvPr/>
          </p:nvSpPr>
          <p:spPr bwMode="auto">
            <a:xfrm>
              <a:off x="8841432" y="6021288"/>
              <a:ext cx="432048" cy="432048"/>
            </a:xfrm>
            <a:prstGeom prst="donut">
              <a:avLst>
                <a:gd name="adj" fmla="val 33124"/>
              </a:avLst>
            </a:prstGeom>
            <a:solidFill>
              <a:srgbClr val="99663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5" name="角丸四角形 64"/>
            <p:cNvSpPr/>
            <p:nvPr/>
          </p:nvSpPr>
          <p:spPr bwMode="auto">
            <a:xfrm>
              <a:off x="617713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6" name="角丸四角形 65"/>
            <p:cNvSpPr/>
            <p:nvPr/>
          </p:nvSpPr>
          <p:spPr bwMode="auto">
            <a:xfrm>
              <a:off x="9201472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7" name="角丸四角形 66"/>
            <p:cNvSpPr/>
            <p:nvPr/>
          </p:nvSpPr>
          <p:spPr bwMode="auto">
            <a:xfrm>
              <a:off x="8769424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68" name="角丸四角形 67"/>
            <p:cNvSpPr/>
            <p:nvPr/>
          </p:nvSpPr>
          <p:spPr bwMode="auto">
            <a:xfrm>
              <a:off x="8337376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ち</a:t>
              </a:r>
            </a:p>
          </p:txBody>
        </p:sp>
        <p:sp>
          <p:nvSpPr>
            <p:cNvPr id="69" name="角丸四角形 68"/>
            <p:cNvSpPr/>
            <p:nvPr/>
          </p:nvSpPr>
          <p:spPr bwMode="auto">
            <a:xfrm>
              <a:off x="7905328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だ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0" name="角丸四角形 69"/>
            <p:cNvSpPr/>
            <p:nvPr/>
          </p:nvSpPr>
          <p:spPr bwMode="auto">
            <a:xfrm>
              <a:off x="7473280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も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1" name="角丸四角形 70"/>
            <p:cNvSpPr/>
            <p:nvPr/>
          </p:nvSpPr>
          <p:spPr bwMode="auto">
            <a:xfrm>
              <a:off x="7041232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72" name="角丸四角形 71"/>
            <p:cNvSpPr/>
            <p:nvPr/>
          </p:nvSpPr>
          <p:spPr bwMode="auto">
            <a:xfrm>
              <a:off x="6609184" y="5373216"/>
              <a:ext cx="360040" cy="360040"/>
            </a:xfrm>
            <a:prstGeom prst="round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と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548248" y="71920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ため</a:t>
            </a:r>
            <a:r>
              <a:rPr kumimoji="1" lang="ja-JP" altLang="en-US" sz="10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9563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ボーカロイドにさわってみよう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en-US" altLang="ja-JP" dirty="0" smtClean="0"/>
          </a:p>
          <a:p>
            <a:pPr marL="0" indent="0" algn="ctr">
              <a:buNone/>
            </a:pPr>
            <a:r>
              <a:rPr kumimoji="1" lang="ja-JP" altLang="en-US" sz="5400" dirty="0" smtClean="0">
                <a:solidFill>
                  <a:srgbClr val="FF0000"/>
                </a:solidFill>
              </a:rPr>
              <a:t>と、その前に・・・</a:t>
            </a:r>
            <a:endParaRPr kumimoji="1" lang="ja-JP" altLang="en-US" sz="5400" dirty="0">
              <a:solidFill>
                <a:srgbClr val="FF0000"/>
              </a:solidFill>
            </a:endParaRPr>
          </a:p>
        </p:txBody>
      </p:sp>
      <p:sp>
        <p:nvSpPr>
          <p:cNvPr id="6" name="角丸四角形 5"/>
          <p:cNvSpPr/>
          <p:nvPr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コンテンツ プレースホルダ 2"/>
          <p:cNvSpPr txBox="1">
            <a:spLocks/>
          </p:cNvSpPr>
          <p:nvPr/>
        </p:nvSpPr>
        <p:spPr bwMode="auto">
          <a:xfrm>
            <a:off x="1280592" y="3717032"/>
            <a:ext cx="73448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グループで相談しながら入力しましょう</a:t>
            </a:r>
            <a:endParaRPr lang="en-US" altLang="ja-JP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ひとりじめせずに全員が必ず操作しましょう</a:t>
            </a:r>
            <a:endParaRPr lang="en-US" altLang="ja-JP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分からないことがあったら手を上げましょう</a:t>
            </a:r>
            <a:endParaRPr lang="en-US" altLang="ja-JP" kern="0" dirty="0" smtClean="0"/>
          </a:p>
        </p:txBody>
      </p:sp>
      <p:sp>
        <p:nvSpPr>
          <p:cNvPr id="8" name="角丸四角形 7"/>
          <p:cNvSpPr/>
          <p:nvPr/>
        </p:nvSpPr>
        <p:spPr bwMode="auto">
          <a:xfrm>
            <a:off x="4016896" y="3284984"/>
            <a:ext cx="1872208" cy="50405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プレースホルダー 16"/>
          <p:cNvSpPr txBox="1">
            <a:spLocks/>
          </p:cNvSpPr>
          <p:nvPr/>
        </p:nvSpPr>
        <p:spPr>
          <a:xfrm>
            <a:off x="4088904" y="3357624"/>
            <a:ext cx="1728192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sz="2800" kern="0" dirty="0" smtClean="0">
                <a:solidFill>
                  <a:schemeClr val="tx1"/>
                </a:solidFill>
              </a:rPr>
              <a:t>★注意★</a:t>
            </a:r>
            <a:endParaRPr lang="ja-JP" altLang="en-US" sz="2800" kern="0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817096" y="4622939"/>
            <a:ext cx="8640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5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そう  </a:t>
            </a:r>
            <a:r>
              <a:rPr lang="ja-JP" altLang="en-US" sz="1050" b="1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さ</a:t>
            </a:r>
            <a:r>
              <a:rPr kumimoji="1" lang="ja-JP" altLang="en-US" sz="105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80514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imada\Desktop\bansho1_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96" y="3681230"/>
            <a:ext cx="5472608" cy="277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音の高さを変えてみよう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★言葉の上がり下がりを手がかりにしよう</a:t>
            </a:r>
            <a:endParaRPr kumimoji="1" lang="ja-JP" altLang="en-US" dirty="0"/>
          </a:p>
        </p:txBody>
      </p:sp>
      <p:sp>
        <p:nvSpPr>
          <p:cNvPr id="6" name="角丸四角形 5"/>
          <p:cNvSpPr/>
          <p:nvPr/>
        </p:nvSpPr>
        <p:spPr>
          <a:xfrm>
            <a:off x="1136576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き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1712640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み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2288704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と</a:t>
            </a:r>
          </a:p>
        </p:txBody>
      </p:sp>
      <p:sp>
        <p:nvSpPr>
          <p:cNvPr id="9" name="角丸四角形 8"/>
          <p:cNvSpPr/>
          <p:nvPr/>
        </p:nvSpPr>
        <p:spPr>
          <a:xfrm>
            <a:off x="2864768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ぼ</a:t>
            </a:r>
          </a:p>
        </p:txBody>
      </p:sp>
      <p:sp>
        <p:nvSpPr>
          <p:cNvPr id="10" name="角丸四角形 9"/>
          <p:cNvSpPr/>
          <p:nvPr/>
        </p:nvSpPr>
        <p:spPr>
          <a:xfrm>
            <a:off x="3440832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く</a:t>
            </a:r>
          </a:p>
        </p:txBody>
      </p:sp>
      <p:sp>
        <p:nvSpPr>
          <p:cNvPr id="11" name="角丸四角形 10"/>
          <p:cNvSpPr/>
          <p:nvPr/>
        </p:nvSpPr>
        <p:spPr>
          <a:xfrm>
            <a:off x="4016896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と</a:t>
            </a:r>
          </a:p>
        </p:txBody>
      </p:sp>
      <p:sp>
        <p:nvSpPr>
          <p:cNvPr id="12" name="角丸四角形 11"/>
          <p:cNvSpPr/>
          <p:nvPr/>
        </p:nvSpPr>
        <p:spPr>
          <a:xfrm>
            <a:off x="4592960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は</a:t>
            </a:r>
          </a:p>
        </p:txBody>
      </p:sp>
      <p:sp>
        <p:nvSpPr>
          <p:cNvPr id="13" name="角丸四角形 12"/>
          <p:cNvSpPr/>
          <p:nvPr/>
        </p:nvSpPr>
        <p:spPr>
          <a:xfrm>
            <a:off x="5889104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と</a:t>
            </a:r>
          </a:p>
        </p:txBody>
      </p:sp>
      <p:sp>
        <p:nvSpPr>
          <p:cNvPr id="14" name="角丸四角形 13"/>
          <p:cNvSpPr/>
          <p:nvPr/>
        </p:nvSpPr>
        <p:spPr>
          <a:xfrm>
            <a:off x="6465168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も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7041232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だ</a:t>
            </a:r>
          </a:p>
        </p:txBody>
      </p:sp>
      <p:sp>
        <p:nvSpPr>
          <p:cNvPr id="16" name="角丸四角形 15"/>
          <p:cNvSpPr/>
          <p:nvPr/>
        </p:nvSpPr>
        <p:spPr>
          <a:xfrm>
            <a:off x="7617296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ち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8193360" y="1628800"/>
            <a:ext cx="576064" cy="504056"/>
          </a:xfrm>
          <a:prstGeom prst="round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</a:rPr>
              <a:t>だ</a:t>
            </a:r>
          </a:p>
        </p:txBody>
      </p:sp>
      <p:cxnSp>
        <p:nvCxnSpPr>
          <p:cNvPr id="18" name="直線コネクタ 17"/>
          <p:cNvCxnSpPr/>
          <p:nvPr/>
        </p:nvCxnSpPr>
        <p:spPr bwMode="auto">
          <a:xfrm>
            <a:off x="920552" y="2467496"/>
            <a:ext cx="81369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線コネクタ 18"/>
          <p:cNvCxnSpPr/>
          <p:nvPr/>
        </p:nvCxnSpPr>
        <p:spPr bwMode="auto">
          <a:xfrm>
            <a:off x="920552" y="3212976"/>
            <a:ext cx="81369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円/楕円 19"/>
          <p:cNvSpPr/>
          <p:nvPr/>
        </p:nvSpPr>
        <p:spPr bwMode="auto">
          <a:xfrm>
            <a:off x="1280592" y="306896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円/楕円 20"/>
          <p:cNvSpPr/>
          <p:nvPr/>
        </p:nvSpPr>
        <p:spPr bwMode="auto">
          <a:xfrm>
            <a:off x="1856656" y="270892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円/楕円 21"/>
          <p:cNvSpPr/>
          <p:nvPr/>
        </p:nvSpPr>
        <p:spPr bwMode="auto">
          <a:xfrm>
            <a:off x="2504728" y="270892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円/楕円 22"/>
          <p:cNvSpPr/>
          <p:nvPr/>
        </p:nvSpPr>
        <p:spPr bwMode="auto">
          <a:xfrm>
            <a:off x="3080792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円/楕円 23"/>
          <p:cNvSpPr/>
          <p:nvPr/>
        </p:nvSpPr>
        <p:spPr bwMode="auto">
          <a:xfrm>
            <a:off x="3584848" y="2683314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円/楕円 24"/>
          <p:cNvSpPr/>
          <p:nvPr/>
        </p:nvSpPr>
        <p:spPr bwMode="auto">
          <a:xfrm>
            <a:off x="4160912" y="306896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円/楕円 25"/>
          <p:cNvSpPr/>
          <p:nvPr/>
        </p:nvSpPr>
        <p:spPr bwMode="auto">
          <a:xfrm>
            <a:off x="4808984" y="306896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円/楕円 26"/>
          <p:cNvSpPr/>
          <p:nvPr/>
        </p:nvSpPr>
        <p:spPr bwMode="auto">
          <a:xfrm>
            <a:off x="6105128" y="314096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円/楕円 27"/>
          <p:cNvSpPr/>
          <p:nvPr/>
        </p:nvSpPr>
        <p:spPr bwMode="auto">
          <a:xfrm>
            <a:off x="6681192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円/楕円 28"/>
          <p:cNvSpPr/>
          <p:nvPr/>
        </p:nvSpPr>
        <p:spPr bwMode="auto">
          <a:xfrm>
            <a:off x="7257256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円/楕円 29"/>
          <p:cNvSpPr/>
          <p:nvPr/>
        </p:nvSpPr>
        <p:spPr bwMode="auto">
          <a:xfrm>
            <a:off x="7833320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1" name="円/楕円 30"/>
          <p:cNvSpPr/>
          <p:nvPr/>
        </p:nvSpPr>
        <p:spPr bwMode="auto">
          <a:xfrm>
            <a:off x="8409384" y="23488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32" name="直線コネクタ 31"/>
          <p:cNvCxnSpPr>
            <a:stCxn id="20" idx="3"/>
            <a:endCxn id="21" idx="7"/>
          </p:cNvCxnSpPr>
          <p:nvPr/>
        </p:nvCxnSpPr>
        <p:spPr bwMode="auto">
          <a:xfrm flipV="1">
            <a:off x="1312228" y="2740556"/>
            <a:ext cx="728816" cy="51279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線コネクタ 32"/>
          <p:cNvCxnSpPr>
            <a:stCxn id="27" idx="3"/>
            <a:endCxn id="28" idx="7"/>
          </p:cNvCxnSpPr>
          <p:nvPr/>
        </p:nvCxnSpPr>
        <p:spPr bwMode="auto">
          <a:xfrm flipV="1">
            <a:off x="6136764" y="2380516"/>
            <a:ext cx="728816" cy="94484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直線コネクタ 33"/>
          <p:cNvCxnSpPr>
            <a:stCxn id="22" idx="2"/>
            <a:endCxn id="21" idx="6"/>
          </p:cNvCxnSpPr>
          <p:nvPr/>
        </p:nvCxnSpPr>
        <p:spPr bwMode="auto">
          <a:xfrm flipH="1">
            <a:off x="2072680" y="2816932"/>
            <a:ext cx="432048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線コネクタ 34"/>
          <p:cNvCxnSpPr>
            <a:stCxn id="29" idx="2"/>
            <a:endCxn id="28" idx="6"/>
          </p:cNvCxnSpPr>
          <p:nvPr/>
        </p:nvCxnSpPr>
        <p:spPr bwMode="auto">
          <a:xfrm flipH="1">
            <a:off x="6897216" y="2456892"/>
            <a:ext cx="36004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線コネクタ 35"/>
          <p:cNvCxnSpPr>
            <a:stCxn id="26" idx="2"/>
            <a:endCxn id="25" idx="6"/>
          </p:cNvCxnSpPr>
          <p:nvPr/>
        </p:nvCxnSpPr>
        <p:spPr bwMode="auto">
          <a:xfrm flipH="1">
            <a:off x="4376936" y="3176972"/>
            <a:ext cx="432048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テキスト ボックス 36"/>
          <p:cNvSpPr txBox="1"/>
          <p:nvPr/>
        </p:nvSpPr>
        <p:spPr>
          <a:xfrm>
            <a:off x="632520" y="3501008"/>
            <a:ext cx="8784976" cy="461643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※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あくまでも目安なので、同じ音を続けなくてもいいよ。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8" name="円/楕円 37"/>
          <p:cNvSpPr/>
          <p:nvPr/>
        </p:nvSpPr>
        <p:spPr bwMode="auto">
          <a:xfrm rot="2999950">
            <a:off x="2543049" y="2081120"/>
            <a:ext cx="704528" cy="118057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9" name="円/楕円 38"/>
          <p:cNvSpPr/>
          <p:nvPr/>
        </p:nvSpPr>
        <p:spPr bwMode="auto">
          <a:xfrm rot="2164607">
            <a:off x="6176439" y="2147425"/>
            <a:ext cx="704528" cy="144988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40" name="円/楕円 39"/>
          <p:cNvSpPr/>
          <p:nvPr/>
        </p:nvSpPr>
        <p:spPr bwMode="auto">
          <a:xfrm rot="18570895">
            <a:off x="3645302" y="2411652"/>
            <a:ext cx="704528" cy="114915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41" name="直線コネクタ 40"/>
          <p:cNvCxnSpPr>
            <a:stCxn id="25" idx="5"/>
            <a:endCxn id="23" idx="1"/>
          </p:cNvCxnSpPr>
          <p:nvPr/>
        </p:nvCxnSpPr>
        <p:spPr bwMode="auto">
          <a:xfrm flipH="1" flipV="1">
            <a:off x="3112428" y="2380516"/>
            <a:ext cx="1232872" cy="87283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線コネクタ 42"/>
          <p:cNvCxnSpPr>
            <a:stCxn id="23" idx="7"/>
            <a:endCxn id="22" idx="3"/>
          </p:cNvCxnSpPr>
          <p:nvPr/>
        </p:nvCxnSpPr>
        <p:spPr bwMode="auto">
          <a:xfrm flipH="1">
            <a:off x="2536364" y="2380516"/>
            <a:ext cx="728816" cy="51279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円/楕円 43"/>
          <p:cNvSpPr/>
          <p:nvPr/>
        </p:nvSpPr>
        <p:spPr bwMode="auto">
          <a:xfrm rot="14061591">
            <a:off x="1361304" y="2371287"/>
            <a:ext cx="704528" cy="126466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67" name="直線コネクタ 66"/>
          <p:cNvCxnSpPr>
            <a:stCxn id="30" idx="2"/>
            <a:endCxn id="29" idx="6"/>
          </p:cNvCxnSpPr>
          <p:nvPr/>
        </p:nvCxnSpPr>
        <p:spPr bwMode="auto">
          <a:xfrm flipH="1">
            <a:off x="7473280" y="2456892"/>
            <a:ext cx="36004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直線コネクタ 69"/>
          <p:cNvCxnSpPr>
            <a:stCxn id="31" idx="2"/>
            <a:endCxn id="30" idx="6"/>
          </p:cNvCxnSpPr>
          <p:nvPr/>
        </p:nvCxnSpPr>
        <p:spPr bwMode="auto">
          <a:xfrm flipH="1">
            <a:off x="8049344" y="2456892"/>
            <a:ext cx="36004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9613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7" grpId="0" animBg="1"/>
      <p:bldP spid="38" grpId="0" animBg="1"/>
      <p:bldP spid="39" grpId="0" animBg="1"/>
      <p:bldP spid="40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音階</a:t>
            </a:r>
            <a:r>
              <a:rPr lang="ja-JP" altLang="en-US" dirty="0" smtClean="0"/>
              <a:t>の</a:t>
            </a:r>
            <a:r>
              <a:rPr lang="ja-JP" altLang="en-US" dirty="0" err="1" smtClean="0"/>
              <a:t>まほうを</a:t>
            </a:r>
            <a:r>
              <a:rPr lang="ja-JP" altLang="en-US" dirty="0" smtClean="0"/>
              <a:t>かけよう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★音階の音にしてみよう</a:t>
            </a:r>
            <a:endParaRPr kumimoji="1" lang="en-US" altLang="ja-JP" dirty="0" smtClean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60512" y="1650080"/>
            <a:ext cx="2432927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都節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音階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728864" y="1645378"/>
            <a:ext cx="2424127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沖縄音階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969691" y="1628800"/>
            <a:ext cx="242896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ペンタトニック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9" name="グループ化 8"/>
          <p:cNvGrpSpPr>
            <a:grpSpLocks noChangeAspect="1"/>
          </p:cNvGrpSpPr>
          <p:nvPr/>
        </p:nvGrpSpPr>
        <p:grpSpPr>
          <a:xfrm>
            <a:off x="560512" y="2064470"/>
            <a:ext cx="2432930" cy="4106134"/>
            <a:chOff x="488504" y="2056978"/>
            <a:chExt cx="2562225" cy="4324350"/>
          </a:xfrm>
        </p:grpSpPr>
        <p:pic>
          <p:nvPicPr>
            <p:cNvPr id="2050" name="Picture 2" descr="C:\Users\shimada\Desktop\bansho1_0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504" y="2056978"/>
              <a:ext cx="2562225" cy="4324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正方形/長方形 5"/>
            <p:cNvSpPr/>
            <p:nvPr/>
          </p:nvSpPr>
          <p:spPr bwMode="auto">
            <a:xfrm>
              <a:off x="1568624" y="2276872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  <p:sp>
          <p:nvSpPr>
            <p:cNvPr id="14" name="正方形/長方形 13"/>
            <p:cNvSpPr/>
            <p:nvPr/>
          </p:nvSpPr>
          <p:spPr bwMode="auto">
            <a:xfrm>
              <a:off x="1568623" y="2592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シ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5" name="正方形/長方形 14"/>
            <p:cNvSpPr/>
            <p:nvPr/>
          </p:nvSpPr>
          <p:spPr bwMode="auto">
            <a:xfrm>
              <a:off x="1568623" y="3212976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ラ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6" name="正方形/長方形 15"/>
            <p:cNvSpPr/>
            <p:nvPr/>
          </p:nvSpPr>
          <p:spPr bwMode="auto">
            <a:xfrm>
              <a:off x="1568622" y="4500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ファ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7" name="正方形/長方形 16"/>
            <p:cNvSpPr/>
            <p:nvPr/>
          </p:nvSpPr>
          <p:spPr bwMode="auto">
            <a:xfrm>
              <a:off x="1568622" y="4824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ミ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8" name="正方形/長方形 17"/>
            <p:cNvSpPr/>
            <p:nvPr/>
          </p:nvSpPr>
          <p:spPr bwMode="auto">
            <a:xfrm>
              <a:off x="1568621" y="6048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</p:grpSp>
      <p:grpSp>
        <p:nvGrpSpPr>
          <p:cNvPr id="13" name="グループ化 12"/>
          <p:cNvGrpSpPr>
            <a:grpSpLocks noChangeAspect="1"/>
          </p:cNvGrpSpPr>
          <p:nvPr/>
        </p:nvGrpSpPr>
        <p:grpSpPr>
          <a:xfrm>
            <a:off x="3728864" y="2064470"/>
            <a:ext cx="2432930" cy="4106134"/>
            <a:chOff x="3656856" y="2056978"/>
            <a:chExt cx="2562225" cy="4324350"/>
          </a:xfrm>
        </p:grpSpPr>
        <p:pic>
          <p:nvPicPr>
            <p:cNvPr id="7" name="Picture 2" descr="C:\Users\shimada\Desktop\bansho1_0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856" y="2056978"/>
              <a:ext cx="2562225" cy="4324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正方形/長方形 18"/>
            <p:cNvSpPr/>
            <p:nvPr/>
          </p:nvSpPr>
          <p:spPr bwMode="auto">
            <a:xfrm>
              <a:off x="4736976" y="2275194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  <p:sp>
          <p:nvSpPr>
            <p:cNvPr id="20" name="正方形/長方形 19"/>
            <p:cNvSpPr/>
            <p:nvPr/>
          </p:nvSpPr>
          <p:spPr bwMode="auto">
            <a:xfrm>
              <a:off x="4736767" y="2592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シ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1" name="正方形/長方形 20"/>
            <p:cNvSpPr/>
            <p:nvPr/>
          </p:nvSpPr>
          <p:spPr bwMode="auto">
            <a:xfrm>
              <a:off x="4736976" y="3861048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ソ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2" name="正方形/長方形 21"/>
            <p:cNvSpPr/>
            <p:nvPr/>
          </p:nvSpPr>
          <p:spPr bwMode="auto">
            <a:xfrm>
              <a:off x="4727706" y="4500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ファ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正方形/長方形 22"/>
            <p:cNvSpPr/>
            <p:nvPr/>
          </p:nvSpPr>
          <p:spPr bwMode="auto">
            <a:xfrm>
              <a:off x="4727706" y="4824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ミ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4" name="正方形/長方形 23"/>
            <p:cNvSpPr/>
            <p:nvPr/>
          </p:nvSpPr>
          <p:spPr bwMode="auto">
            <a:xfrm>
              <a:off x="4727705" y="6048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</p:grpSp>
      <p:grpSp>
        <p:nvGrpSpPr>
          <p:cNvPr id="31" name="グループ化 30"/>
          <p:cNvGrpSpPr>
            <a:grpSpLocks noChangeAspect="1"/>
          </p:cNvGrpSpPr>
          <p:nvPr/>
        </p:nvGrpSpPr>
        <p:grpSpPr>
          <a:xfrm>
            <a:off x="6969691" y="2064470"/>
            <a:ext cx="2441731" cy="4106134"/>
            <a:chOff x="6897216" y="2056978"/>
            <a:chExt cx="2571494" cy="4324350"/>
          </a:xfrm>
        </p:grpSpPr>
        <p:pic>
          <p:nvPicPr>
            <p:cNvPr id="8" name="Picture 2" descr="C:\Users\shimada\Desktop\bansho1_00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7216" y="2056978"/>
              <a:ext cx="2562225" cy="4324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正方形/長方形 24"/>
            <p:cNvSpPr/>
            <p:nvPr/>
          </p:nvSpPr>
          <p:spPr bwMode="auto">
            <a:xfrm>
              <a:off x="7977337" y="2276872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  <p:sp>
          <p:nvSpPr>
            <p:cNvPr id="26" name="正方形/長方形 25"/>
            <p:cNvSpPr/>
            <p:nvPr/>
          </p:nvSpPr>
          <p:spPr bwMode="auto">
            <a:xfrm>
              <a:off x="7977336" y="3212976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ラ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7" name="正方形/長方形 26"/>
            <p:cNvSpPr/>
            <p:nvPr/>
          </p:nvSpPr>
          <p:spPr bwMode="auto">
            <a:xfrm>
              <a:off x="7986605" y="3861048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ソ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8" name="正方形/長方形 27"/>
            <p:cNvSpPr/>
            <p:nvPr/>
          </p:nvSpPr>
          <p:spPr bwMode="auto">
            <a:xfrm>
              <a:off x="7977335" y="4824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>
                  <a:latin typeface="メイリオ"/>
                  <a:ea typeface="メイリオ"/>
                  <a:cs typeface="メイリオ"/>
                </a:rPr>
                <a:t>ミ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9" name="正方形/長方形 28"/>
            <p:cNvSpPr/>
            <p:nvPr/>
          </p:nvSpPr>
          <p:spPr bwMode="auto">
            <a:xfrm>
              <a:off x="7973162" y="5445224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ja-JP" altLang="en-US" sz="1800" b="1" dirty="0" smtClean="0">
                  <a:latin typeface="メイリオ"/>
                  <a:ea typeface="メイリオ"/>
                  <a:cs typeface="メイリオ"/>
                </a:rPr>
                <a:t>レ</a:t>
              </a:r>
              <a:endPara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0" name="正方形/長方形 29"/>
            <p:cNvSpPr/>
            <p:nvPr/>
          </p:nvSpPr>
          <p:spPr bwMode="auto">
            <a:xfrm>
              <a:off x="7973161" y="6048000"/>
              <a:ext cx="1482105" cy="288032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/>
                  <a:ea typeface="メイリオ"/>
                  <a:cs typeface="メイリオ"/>
                </a:rPr>
                <a:t>ド</a:t>
              </a:r>
            </a:p>
          </p:txBody>
        </p:sp>
      </p:grpSp>
      <p:sp>
        <p:nvSpPr>
          <p:cNvPr id="32" name="テキスト ボックス 31"/>
          <p:cNvSpPr txBox="1"/>
          <p:nvPr/>
        </p:nvSpPr>
        <p:spPr>
          <a:xfrm>
            <a:off x="1136576" y="1484784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みやこぶし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345872" y="1484784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おきなわ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7570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いろんな歌づくりに応用しよう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★１小節に８文字以内のことばをうめてみよう</a:t>
            </a:r>
            <a:endParaRPr kumimoji="1" lang="ja-JP" altLang="en-US" dirty="0"/>
          </a:p>
        </p:txBody>
      </p:sp>
      <p:sp>
        <p:nvSpPr>
          <p:cNvPr id="6" name="角丸四角形 5"/>
          <p:cNvSpPr/>
          <p:nvPr/>
        </p:nvSpPr>
        <p:spPr bwMode="auto">
          <a:xfrm>
            <a:off x="2288704" y="2492895"/>
            <a:ext cx="3672408" cy="122413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ドーナツ 6"/>
          <p:cNvSpPr/>
          <p:nvPr/>
        </p:nvSpPr>
        <p:spPr bwMode="auto">
          <a:xfrm>
            <a:off x="2720752" y="3573015"/>
            <a:ext cx="432048" cy="432048"/>
          </a:xfrm>
          <a:prstGeom prst="donut">
            <a:avLst>
              <a:gd name="adj" fmla="val 33129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ドーナツ 7"/>
          <p:cNvSpPr/>
          <p:nvPr/>
        </p:nvSpPr>
        <p:spPr bwMode="auto">
          <a:xfrm>
            <a:off x="5097016" y="3573015"/>
            <a:ext cx="432048" cy="432048"/>
          </a:xfrm>
          <a:prstGeom prst="donut">
            <a:avLst>
              <a:gd name="adj" fmla="val 31756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2432720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67" y="1484784"/>
            <a:ext cx="208647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角丸四角形 10"/>
          <p:cNvSpPr/>
          <p:nvPr/>
        </p:nvSpPr>
        <p:spPr bwMode="auto">
          <a:xfrm>
            <a:off x="5457056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5025008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4592960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4160912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角丸四角形 14"/>
          <p:cNvSpPr/>
          <p:nvPr/>
        </p:nvSpPr>
        <p:spPr bwMode="auto">
          <a:xfrm>
            <a:off x="3728864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3296816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2864768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6033120" y="2492895"/>
            <a:ext cx="3672408" cy="1224136"/>
          </a:xfrm>
          <a:prstGeom prst="roundRect">
            <a:avLst/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ドーナツ 18"/>
          <p:cNvSpPr/>
          <p:nvPr/>
        </p:nvSpPr>
        <p:spPr bwMode="auto">
          <a:xfrm>
            <a:off x="6465168" y="3573015"/>
            <a:ext cx="432048" cy="432048"/>
          </a:xfrm>
          <a:prstGeom prst="donut">
            <a:avLst>
              <a:gd name="adj" fmla="val 31697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0" name="ドーナツ 19"/>
          <p:cNvSpPr/>
          <p:nvPr/>
        </p:nvSpPr>
        <p:spPr bwMode="auto">
          <a:xfrm>
            <a:off x="8841432" y="3573015"/>
            <a:ext cx="432048" cy="432048"/>
          </a:xfrm>
          <a:prstGeom prst="donut">
            <a:avLst>
              <a:gd name="adj" fmla="val 33124"/>
            </a:avLst>
          </a:prstGeom>
          <a:solidFill>
            <a:srgbClr val="9966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角丸四角形 20"/>
          <p:cNvSpPr/>
          <p:nvPr/>
        </p:nvSpPr>
        <p:spPr bwMode="auto">
          <a:xfrm>
            <a:off x="6177136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9201472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角丸四角形 22"/>
          <p:cNvSpPr/>
          <p:nvPr/>
        </p:nvSpPr>
        <p:spPr bwMode="auto">
          <a:xfrm>
            <a:off x="8769424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角丸四角形 23"/>
          <p:cNvSpPr/>
          <p:nvPr/>
        </p:nvSpPr>
        <p:spPr bwMode="auto">
          <a:xfrm>
            <a:off x="8337376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7905328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7473280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角丸四角形 26"/>
          <p:cNvSpPr/>
          <p:nvPr/>
        </p:nvSpPr>
        <p:spPr bwMode="auto">
          <a:xfrm>
            <a:off x="7041232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角丸四角形 27"/>
          <p:cNvSpPr/>
          <p:nvPr/>
        </p:nvSpPr>
        <p:spPr bwMode="auto">
          <a:xfrm>
            <a:off x="6609184" y="2852935"/>
            <a:ext cx="360040" cy="360040"/>
          </a:xfrm>
          <a:prstGeom prst="round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44488" y="1772816"/>
            <a:ext cx="1872208" cy="504056"/>
          </a:xfrm>
          <a:prstGeom prst="rect">
            <a:avLst/>
          </a:prstGeom>
          <a:noFill/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カウント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44488" y="3068960"/>
            <a:ext cx="1800200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１小節目</a:t>
            </a:r>
            <a:endParaRPr lang="ja-JP" altLang="en-US" sz="2800" b="1" dirty="0">
              <a:solidFill>
                <a:schemeClr val="bg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080792" y="3193834"/>
            <a:ext cx="2160240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825208" y="3193834"/>
            <a:ext cx="2016224" cy="52319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３小節目</a:t>
            </a:r>
            <a:endParaRPr lang="ja-JP" altLang="en-US" sz="2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288704" y="1844824"/>
            <a:ext cx="3600400" cy="432048"/>
          </a:xfrm>
          <a:prstGeom prst="rect">
            <a:avLst/>
          </a:prstGeom>
          <a:solidFill>
            <a:srgbClr val="FFC000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きみ</a:t>
            </a:r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とぼくと</a:t>
            </a:r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は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033120" y="1844824"/>
            <a:ext cx="3672408" cy="432048"/>
          </a:xfrm>
          <a:prstGeom prst="rect">
            <a:avLst/>
          </a:prstGeom>
          <a:solidFill>
            <a:srgbClr val="99FF33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ともだちだ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288704" y="4149080"/>
            <a:ext cx="3600400" cy="432048"/>
          </a:xfrm>
          <a:prstGeom prst="rect">
            <a:avLst/>
          </a:prstGeom>
          <a:solidFill>
            <a:srgbClr val="FFC000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きょうはカレーが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033120" y="4149080"/>
            <a:ext cx="3672408" cy="432048"/>
          </a:xfrm>
          <a:prstGeom prst="rect">
            <a:avLst/>
          </a:prstGeom>
          <a:solidFill>
            <a:srgbClr val="99FF33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たべたいです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288704" y="5085184"/>
            <a:ext cx="3600400" cy="432048"/>
          </a:xfrm>
          <a:prstGeom prst="rect">
            <a:avLst/>
          </a:prstGeom>
          <a:solidFill>
            <a:srgbClr val="FFC000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しずおかけんの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033120" y="5085184"/>
            <a:ext cx="3672408" cy="432048"/>
          </a:xfrm>
          <a:prstGeom prst="rect">
            <a:avLst/>
          </a:prstGeom>
          <a:solidFill>
            <a:srgbClr val="99FF33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めいさん</a:t>
            </a:r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ひんは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2288704" y="5661248"/>
            <a:ext cx="3600400" cy="432048"/>
          </a:xfrm>
          <a:prstGeom prst="rect">
            <a:avLst/>
          </a:prstGeom>
          <a:solidFill>
            <a:srgbClr val="FF99CC">
              <a:alpha val="50000"/>
            </a:srgb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おちゃと</a:t>
            </a:r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みかんが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6033120" y="5661248"/>
            <a:ext cx="3672408" cy="432048"/>
          </a:xfrm>
          <a:prstGeom prst="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</p:spPr>
        <p:txBody>
          <a:bodyPr wrap="square" lIns="91419" tIns="45709" rIns="91419" bIns="45709" rtlCol="0" anchor="ctr" anchorCtr="0">
            <a:noAutofit/>
          </a:bodyPr>
          <a:lstStyle/>
          <a:p>
            <a:pPr algn="ctr"/>
            <a:r>
              <a:rPr lang="ja-JP" altLang="en-US" sz="20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ゆうめいです</a:t>
            </a:r>
            <a:endParaRPr lang="ja-JP" altLang="en-US" sz="20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049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まとめ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560512" y="1268760"/>
            <a:ext cx="8784976" cy="302433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 bwMode="auto">
          <a:xfrm>
            <a:off x="776536" y="1556792"/>
            <a:ext cx="835292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歌詞</a:t>
            </a:r>
            <a:r>
              <a:rPr lang="ja-JP" altLang="en-US" sz="2000" kern="0" dirty="0" smtClean="0"/>
              <a:t>を考える（１小節に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８</a:t>
            </a:r>
            <a:r>
              <a:rPr lang="ja-JP" altLang="en-US" sz="2000" kern="0" dirty="0" smtClean="0"/>
              <a:t>文字以内）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リズム</a:t>
            </a:r>
            <a:r>
              <a:rPr lang="ja-JP" altLang="en-US" sz="2000" kern="0" dirty="0" smtClean="0"/>
              <a:t>を考える（言葉の区切りをわかりやすくしよう）</a:t>
            </a:r>
            <a:endParaRPr lang="en-US" altLang="ja-JP" sz="2000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 smtClean="0"/>
              <a:t>音の高さを考える（</a:t>
            </a:r>
            <a:r>
              <a:rPr lang="ja-JP" altLang="en-US" sz="2000" kern="0" dirty="0" smtClean="0">
                <a:solidFill>
                  <a:srgbClr val="FF0000"/>
                </a:solidFill>
              </a:rPr>
              <a:t>言葉の上がり下がり</a:t>
            </a:r>
            <a:r>
              <a:rPr lang="ja-JP" altLang="en-US" sz="2000" kern="0" dirty="0" smtClean="0"/>
              <a:t>を手がかりにしよう）</a:t>
            </a:r>
            <a:endParaRPr lang="en-US" altLang="ja-JP" sz="2000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000" kern="0" dirty="0"/>
              <a:t>音階</a:t>
            </a:r>
            <a:r>
              <a:rPr lang="ja-JP" altLang="en-US" sz="2000" kern="0" dirty="0" smtClean="0"/>
              <a:t>の</a:t>
            </a:r>
            <a:r>
              <a:rPr lang="ja-JP" altLang="en-US" sz="2000" kern="0" dirty="0" err="1" smtClean="0"/>
              <a:t>まほうを</a:t>
            </a:r>
            <a:r>
              <a:rPr lang="ja-JP" altLang="en-US" sz="2000" kern="0" dirty="0" smtClean="0"/>
              <a:t>かけよう（</a:t>
            </a:r>
            <a:r>
              <a:rPr lang="ja-JP" altLang="en-US" sz="2000" kern="0" dirty="0"/>
              <a:t>都節</a:t>
            </a:r>
            <a:r>
              <a:rPr lang="ja-JP" altLang="en-US" sz="2000" kern="0" dirty="0" smtClean="0"/>
              <a:t>音階・沖縄音階・ペンタトニック）</a:t>
            </a:r>
            <a:endParaRPr lang="en-US" altLang="ja-JP" sz="2000" kern="0" dirty="0" smtClean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828764" y="1052736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プレースホルダー 16"/>
          <p:cNvSpPr txBox="1">
            <a:spLocks/>
          </p:cNvSpPr>
          <p:nvPr/>
        </p:nvSpPr>
        <p:spPr>
          <a:xfrm>
            <a:off x="3134798" y="1125376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/>
              <a:t>歌</a:t>
            </a:r>
            <a:r>
              <a:rPr lang="ja-JP" altLang="en-US" kern="0" dirty="0" smtClean="0"/>
              <a:t>づくりの手順</a:t>
            </a:r>
            <a:endParaRPr lang="ja-JP" altLang="en-US" kern="0" dirty="0"/>
          </a:p>
        </p:txBody>
      </p:sp>
      <p:sp>
        <p:nvSpPr>
          <p:cNvPr id="14" name="円/楕円 13"/>
          <p:cNvSpPr/>
          <p:nvPr/>
        </p:nvSpPr>
        <p:spPr bwMode="auto">
          <a:xfrm>
            <a:off x="776536" y="450912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テキスト プレースホルダー 6"/>
          <p:cNvSpPr txBox="1">
            <a:spLocks/>
          </p:cNvSpPr>
          <p:nvPr/>
        </p:nvSpPr>
        <p:spPr bwMode="auto">
          <a:xfrm>
            <a:off x="1100572" y="4653136"/>
            <a:ext cx="7704856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900" kern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  <a:lvl2pPr marL="457097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192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289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384" algn="l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5480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2576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199672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6768" algn="l" defTabSz="914192" rtl="0" eaLnBrk="1" latinLnBrk="0" hangingPunct="1">
              <a:defRPr kumimoji="1" sz="16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ja-JP" altLang="en-US" sz="3600" b="1" dirty="0" smtClean="0">
                <a:solidFill>
                  <a:schemeClr val="tx1"/>
                </a:solidFill>
              </a:rPr>
              <a:t>いろんな歌づくりに</a:t>
            </a:r>
            <a:endParaRPr lang="en-US" altLang="ja-JP" sz="36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600" b="1" dirty="0" smtClean="0">
                <a:solidFill>
                  <a:schemeClr val="tx1"/>
                </a:solidFill>
              </a:rPr>
              <a:t>挑戦してみよう！</a:t>
            </a:r>
            <a:endParaRPr lang="en-US" altLang="ja-JP" sz="3600" b="1" dirty="0" smtClean="0">
              <a:solidFill>
                <a:schemeClr val="tx1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232920" y="3336391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みやこぶし</a:t>
            </a:r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494540" y="3338488"/>
            <a:ext cx="7957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おきなわ</a:t>
            </a:r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326940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 animBg="1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この単元のゴール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992560" y="3861048"/>
            <a:ext cx="8064896" cy="2159869"/>
          </a:xfrm>
        </p:spPr>
        <p:txBody>
          <a:bodyPr anchor="ctr" anchorCtr="0"/>
          <a:lstStyle/>
          <a:p>
            <a:r>
              <a:rPr kumimoji="1" lang="ja-JP" altLang="en-US" dirty="0" smtClean="0"/>
              <a:t>歌づくりの</a:t>
            </a:r>
            <a:r>
              <a:rPr lang="ja-JP" altLang="en-US" dirty="0" smtClean="0"/>
              <a:t>基本を学びます</a:t>
            </a:r>
            <a:endParaRPr kumimoji="1" lang="en-US" altLang="ja-JP" dirty="0" smtClean="0"/>
          </a:p>
          <a:p>
            <a:r>
              <a:rPr kumimoji="1" lang="ja-JP" altLang="en-US" dirty="0" smtClean="0"/>
              <a:t>準備した歌詞にメロディーをつけて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小節の歌を</a:t>
            </a:r>
            <a:endParaRPr kumimoji="1" lang="en-US" altLang="ja-JP" dirty="0" smtClean="0"/>
          </a:p>
          <a:p>
            <a:pPr>
              <a:buNone/>
            </a:pPr>
            <a:r>
              <a:rPr lang="ja-JP" altLang="en-US" dirty="0" smtClean="0"/>
              <a:t>　</a:t>
            </a:r>
            <a:r>
              <a:rPr kumimoji="1" lang="ja-JP" altLang="en-US" dirty="0" smtClean="0"/>
              <a:t>つくります</a:t>
            </a:r>
            <a:endParaRPr kumimoji="1" lang="en-US" altLang="ja-JP" dirty="0" smtClean="0"/>
          </a:p>
          <a:p>
            <a:r>
              <a:rPr lang="ja-JP" altLang="en-US" dirty="0" smtClean="0"/>
              <a:t>歌にみがきをかけてグループごとに歌って発表します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オリジナルの歌詞に</a:t>
            </a:r>
            <a:endParaRPr kumimoji="1" lang="en-US" altLang="ja-JP" dirty="0" smtClean="0"/>
          </a:p>
          <a:p>
            <a:r>
              <a:rPr lang="ja-JP" altLang="en-US" dirty="0"/>
              <a:t>メロディー</a:t>
            </a:r>
            <a:r>
              <a:rPr lang="ja-JP" altLang="en-US" dirty="0" smtClean="0"/>
              <a:t>をつけよう！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ja-JP" altLang="en-US" dirty="0" smtClean="0"/>
              <a:t>授業全体の進め方</a:t>
            </a:r>
            <a:endParaRPr kumimoji="1" lang="ja-JP" altLang="en-US" dirty="0"/>
          </a:p>
        </p:txBody>
      </p:sp>
      <p:sp>
        <p:nvSpPr>
          <p:cNvPr id="10" name="スライド番号プレースホルダー 2"/>
          <p:cNvSpPr>
            <a:spLocks noGrp="1"/>
          </p:cNvSpPr>
          <p:nvPr>
            <p:ph type="sldNum" sz="quarter" idx="11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7077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今日のめあて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1496616" y="3861048"/>
            <a:ext cx="6984776" cy="2159869"/>
          </a:xfrm>
        </p:spPr>
        <p:txBody>
          <a:bodyPr anchor="ctr" anchorCtr="0"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dirty="0" smtClean="0"/>
              <a:t>ボーカロイド教育版の使い方を学びます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dirty="0" smtClean="0"/>
              <a:t>ことばにメロディーをつけて</a:t>
            </a:r>
            <a:r>
              <a:rPr lang="ja-JP" altLang="en-US" dirty="0"/>
              <a:t>歌</a:t>
            </a:r>
            <a:r>
              <a:rPr lang="ja-JP" altLang="en-US" dirty="0" smtClean="0"/>
              <a:t>をつくります</a:t>
            </a:r>
            <a:endParaRPr kumimoji="1"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歌づくりの手順を学びます</a:t>
            </a:r>
            <a:endParaRPr kumimoji="1" lang="en-US" altLang="ja-JP" dirty="0" smtClean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ボーカロイド教育版を使って</a:t>
            </a:r>
            <a:endParaRPr lang="en-US" altLang="ja-JP" dirty="0" smtClean="0"/>
          </a:p>
          <a:p>
            <a:r>
              <a:rPr kumimoji="1" lang="ja-JP" altLang="en-US" dirty="0" smtClean="0"/>
              <a:t>歌づくりの基本を学ぼう！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ja-JP" altLang="en-US" dirty="0" smtClean="0"/>
              <a:t>授業の進め方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03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使用するソフトについて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294967295"/>
          </p:nvPr>
        </p:nvSpPr>
        <p:spPr>
          <a:xfrm>
            <a:off x="416496" y="1052736"/>
            <a:ext cx="9073008" cy="5184576"/>
          </a:xfrm>
        </p:spPr>
        <p:txBody>
          <a:bodyPr/>
          <a:lstStyle/>
          <a:p>
            <a:r>
              <a:rPr kumimoji="1" lang="ja-JP" altLang="en-US" dirty="0" smtClean="0"/>
              <a:t>今回の授業で使用するソフト</a:t>
            </a:r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kumimoji="1" lang="en-US" altLang="ja-JP" dirty="0" smtClean="0"/>
          </a:p>
          <a:p>
            <a:pPr lvl="1"/>
            <a:r>
              <a:rPr lang="ja-JP" altLang="en-US" dirty="0" smtClean="0"/>
              <a:t>ヤマハが開発した「歌声合成ソフト」＝</a:t>
            </a:r>
            <a:r>
              <a:rPr lang="en-US" altLang="ja-JP" dirty="0" smtClean="0"/>
              <a:t>VOCALOID</a:t>
            </a:r>
          </a:p>
          <a:p>
            <a:pPr marL="392310" lvl="1" indent="0">
              <a:buNone/>
            </a:pPr>
            <a:r>
              <a:rPr lang="en-US" altLang="ja-JP" dirty="0" smtClean="0"/>
              <a:t>                                                     </a:t>
            </a:r>
            <a:r>
              <a:rPr lang="ja-JP" altLang="en-US" dirty="0" smtClean="0"/>
              <a:t>（ボーカロイド）</a:t>
            </a:r>
            <a:endParaRPr kumimoji="1" lang="en-US" altLang="ja-JP" dirty="0" smtClean="0"/>
          </a:p>
          <a:p>
            <a:r>
              <a:rPr lang="ja-JP" altLang="en-US" dirty="0" smtClean="0"/>
              <a:t>特ちょう</a:t>
            </a:r>
            <a:endParaRPr lang="en-US" altLang="ja-JP" dirty="0" smtClean="0"/>
          </a:p>
          <a:p>
            <a:pPr lvl="1"/>
            <a:r>
              <a:rPr kumimoji="1" lang="ja-JP" altLang="en-US" dirty="0"/>
              <a:t>歌詞</a:t>
            </a:r>
            <a:r>
              <a:rPr kumimoji="1" lang="ja-JP" altLang="en-US" dirty="0" smtClean="0"/>
              <a:t>と音を入力すると、すぐに正確に歌ってくれる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84" y="2060848"/>
            <a:ext cx="6089032" cy="1159209"/>
          </a:xfrm>
          <a:prstGeom prst="rect">
            <a:avLst/>
          </a:prstGeom>
        </p:spPr>
      </p:pic>
      <p:pic>
        <p:nvPicPr>
          <p:cNvPr id="1027" name="Picture 3" descr="E:\SVN\SES_PROJECT\ボーカロイド教育版\ロゴ\FIX\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272" y="2060848"/>
            <a:ext cx="1136176" cy="113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3728864" y="3959478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うた ごえ ごう </a:t>
            </a:r>
            <a:r>
              <a:rPr kumimoji="1" lang="ja-JP" altLang="en-US" sz="1100" b="1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せい</a:t>
            </a:r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28331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ボーカロイド教育版の使い方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57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SVN\SES_PROJECT\SP-055 授業案検証・商品化\商品化\創作\LPC-V001 「きらきら星」で音の重なりを楽しもう\Process\提示資料\raw data\bansho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291982"/>
            <a:ext cx="8230749" cy="477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err="1" smtClean="0"/>
              <a:t>ー</a:t>
            </a:r>
            <a:r>
              <a:rPr lang="ja-JP" altLang="en-US" dirty="0" smtClean="0"/>
              <a:t>画面説明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992560" y="2249576"/>
            <a:ext cx="0" cy="3528392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356144" y="3041664"/>
            <a:ext cx="492400" cy="1472099"/>
          </a:xfrm>
          <a:prstGeom prst="rect">
            <a:avLst/>
          </a:prstGeom>
          <a:noFill/>
        </p:spPr>
        <p:txBody>
          <a:bodyPr vert="eaVert"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音の高さ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1784648" y="5993992"/>
            <a:ext cx="7272808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520952" y="6097961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音の長さ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円/楕円 13"/>
          <p:cNvSpPr/>
          <p:nvPr/>
        </p:nvSpPr>
        <p:spPr bwMode="auto">
          <a:xfrm>
            <a:off x="3269520" y="145748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352599" y="1057401"/>
            <a:ext cx="2952329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えん</a:t>
            </a:r>
            <a:r>
              <a:rPr lang="ja-JP" altLang="en-US" sz="2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ぴつ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ツールを選択</a:t>
            </a:r>
          </a:p>
        </p:txBody>
      </p:sp>
      <p:sp>
        <p:nvSpPr>
          <p:cNvPr id="16" name="角丸四角形 15"/>
          <p:cNvSpPr/>
          <p:nvPr/>
        </p:nvSpPr>
        <p:spPr>
          <a:xfrm>
            <a:off x="1136576" y="1745520"/>
            <a:ext cx="7632848" cy="21602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85248" y="1313472"/>
            <a:ext cx="1584176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歌詞を入力</a:t>
            </a:r>
          </a:p>
        </p:txBody>
      </p:sp>
      <p:sp>
        <p:nvSpPr>
          <p:cNvPr id="18" name="円/楕円 17"/>
          <p:cNvSpPr/>
          <p:nvPr/>
        </p:nvSpPr>
        <p:spPr bwMode="auto">
          <a:xfrm>
            <a:off x="4736976" y="145748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520952" y="1057401"/>
            <a:ext cx="792088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再生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512840" y="908720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せんたく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4057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SVN\SES_PROJECT\SP-055 授業案検証・商品化\商品化\創作\LPC-V001 「きらきら星」で音の重なりを楽しもう\Process\提示資料\raw data\bansho_00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52600" y="1124744"/>
            <a:ext cx="7960437" cy="515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音の長さ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432720" y="1772816"/>
            <a:ext cx="2808312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07248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88910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cxnSp>
        <p:nvCxnSpPr>
          <p:cNvPr id="48" name="直線矢印コネクタ 47"/>
          <p:cNvCxnSpPr/>
          <p:nvPr/>
        </p:nvCxnSpPr>
        <p:spPr>
          <a:xfrm>
            <a:off x="5241032" y="1772816"/>
            <a:ext cx="2824929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角丸四角形 54"/>
          <p:cNvSpPr/>
          <p:nvPr/>
        </p:nvSpPr>
        <p:spPr bwMode="auto">
          <a:xfrm>
            <a:off x="7401272" y="1556792"/>
            <a:ext cx="678337" cy="4752528"/>
          </a:xfrm>
          <a:prstGeom prst="round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617296" y="2708920"/>
            <a:ext cx="158417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空白は休符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角丸四角形 20"/>
          <p:cNvSpPr/>
          <p:nvPr/>
        </p:nvSpPr>
        <p:spPr bwMode="auto">
          <a:xfrm>
            <a:off x="2360712" y="4941168"/>
            <a:ext cx="2880320" cy="432048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①②③④⑤⑥⑦⑧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08784" y="4541081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８マス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323728" y="2548355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きゅう </a:t>
            </a:r>
            <a:r>
              <a:rPr lang="ja-JP" altLang="en-US" sz="1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ふ</a:t>
            </a:r>
            <a:r>
              <a:rPr kumimoji="1" lang="ja-JP" altLang="en-US" sz="1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2067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55" grpId="0" animBg="1"/>
      <p:bldP spid="56" grpId="0"/>
      <p:bldP spid="21" grpId="0" animBg="1"/>
      <p:bldP spid="2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VN\SES_PROJECT\SP-055 授業案検証・商品化\商品化\創作\LPC-V001 「きらきら星」で音の重なりを楽しもう\Process\提示資料\raw data\bansho_00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7006" y="1214935"/>
            <a:ext cx="5336274" cy="502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</a:t>
            </a:r>
            <a:r>
              <a:rPr lang="ja-JP" altLang="en-US" dirty="0" smtClean="0"/>
              <a:t>高さ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55991" y="4953384"/>
            <a:ext cx="3529457" cy="707864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★注意！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グレーの帯は黒鍵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 bwMode="auto">
          <a:xfrm>
            <a:off x="2137006" y="1628800"/>
            <a:ext cx="1043090" cy="4608512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72480" y="5693209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真ん中のド→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617296" y="5071536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1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こっけん</a:t>
            </a:r>
            <a:r>
              <a:rPr kumimoji="1" lang="ja-JP" altLang="en-US" sz="11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95230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5" grpId="0" animBg="1"/>
      <p:bldP spid="5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ことば</a:t>
            </a:r>
            <a:r>
              <a:rPr lang="ja-JP" altLang="en-US" dirty="0" smtClean="0"/>
              <a:t>にメロディーをつけてみよう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3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33027</TotalTime>
  <Words>502</Words>
  <Application>Microsoft Office PowerPoint</Application>
  <PresentationFormat>A4 210 x 297 mm</PresentationFormat>
  <Paragraphs>184</Paragraphs>
  <Slides>16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17" baseType="lpstr">
      <vt:lpstr>SES template</vt:lpstr>
      <vt:lpstr>音楽づくり授業 ①</vt:lpstr>
      <vt:lpstr>この単元のゴール</vt:lpstr>
      <vt:lpstr>今日のめあて</vt:lpstr>
      <vt:lpstr>使用するソフトについて</vt:lpstr>
      <vt:lpstr>ボーカロイド教育版の使い方</vt:lpstr>
      <vt:lpstr>ボーカロイド教育版ー画面説明</vt:lpstr>
      <vt:lpstr>音の長さ</vt:lpstr>
      <vt:lpstr>音の高さ</vt:lpstr>
      <vt:lpstr>ことばにメロディーをつけてみよう</vt:lpstr>
      <vt:lpstr>ことばにメロディーをつけてみよう</vt:lpstr>
      <vt:lpstr>リズムを試してみよう</vt:lpstr>
      <vt:lpstr>ボーカロイドにさわってみよう</vt:lpstr>
      <vt:lpstr>音の高さを変えてみよう</vt:lpstr>
      <vt:lpstr>音階のまほうをかけよう</vt:lpstr>
      <vt:lpstr>いろんな歌づくりに応用しよう</vt:lpstr>
      <vt:lpstr>まとめ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2017-01-16T01:25:44Z</dcterms:modified>
</cp:coreProperties>
</file>